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79" r:id="rId3"/>
    <p:sldId id="280" r:id="rId4"/>
    <p:sldId id="297" r:id="rId5"/>
    <p:sldId id="298" r:id="rId6"/>
    <p:sldId id="299" r:id="rId7"/>
    <p:sldId id="300" r:id="rId8"/>
    <p:sldId id="281" r:id="rId9"/>
    <p:sldId id="283" r:id="rId10"/>
    <p:sldId id="284" r:id="rId11"/>
    <p:sldId id="303" r:id="rId12"/>
    <p:sldId id="285" r:id="rId13"/>
    <p:sldId id="286" r:id="rId14"/>
    <p:sldId id="301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302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9E48F-14BC-40E2-A207-7E839CE7F98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28E4C-636F-4269-8D39-B82E5B95F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670072-5D75-4327-98DA-F898223A7C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fld id="{8645B585-E834-4548-B64C-10334C59EDFE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23CE3BA6-5709-481D-A33B-851DBE003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828800"/>
            <a:ext cx="7010400" cy="2286000"/>
          </a:xfrm>
        </p:spPr>
        <p:txBody>
          <a:bodyPr/>
          <a:lstStyle/>
          <a:p>
            <a:pPr>
              <a:defRPr/>
            </a:pPr>
            <a:r>
              <a:rPr lang="en-US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JAVA JDBC </a:t>
            </a:r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/>
              <a:t>Java Database Programming</a:t>
            </a:r>
            <a:endParaRPr lang="en-US" sz="3600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5181600" y="4191000"/>
            <a:ext cx="33528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Lamiaa</a:t>
            </a:r>
            <a:r>
              <a:rPr lang="en-US" b="1" dirty="0" smtClean="0">
                <a:solidFill>
                  <a:srgbClr val="0070C0"/>
                </a:solidFill>
              </a:rPr>
              <a:t> Said</a:t>
            </a:r>
          </a:p>
        </p:txBody>
      </p:sp>
      <p:pic>
        <p:nvPicPr>
          <p:cNvPr id="15364" name="Picture 5" descr="D:\users\finin\331\javalogo52x8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8600"/>
            <a:ext cx="593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The JDBC-ODBC Bridge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133600"/>
            <a:ext cx="70866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Is a  database driver that utilize the ODBC driver to connect  the  database.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This driver translates JDBC method calls into ODBC function calls.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ODBC (</a:t>
            </a:r>
            <a:r>
              <a:rPr lang="en-US" sz="2800" b="1" dirty="0" smtClean="0"/>
              <a:t>O</a:t>
            </a:r>
            <a:r>
              <a:rPr lang="en-US" sz="2800" dirty="0" smtClean="0"/>
              <a:t>pen </a:t>
            </a:r>
            <a:r>
              <a:rPr lang="en-US" sz="2800" b="1" dirty="0" err="1" smtClean="0"/>
              <a:t>D</a:t>
            </a:r>
            <a:r>
              <a:rPr lang="en-US" sz="2800" dirty="0" err="1" smtClean="0"/>
              <a:t>ata</a:t>
            </a:r>
            <a:r>
              <a:rPr lang="en-US" sz="2800" b="1" dirty="0" err="1" smtClean="0"/>
              <a:t>B</a:t>
            </a:r>
            <a:r>
              <a:rPr lang="en-US" sz="2800" dirty="0" err="1" smtClean="0"/>
              <a:t>ase</a:t>
            </a:r>
            <a:r>
              <a:rPr lang="en-US" sz="2800" dirty="0" smtClean="0"/>
              <a:t> </a:t>
            </a:r>
            <a:r>
              <a:rPr lang="en-US" sz="2800" b="1" dirty="0" smtClean="0"/>
              <a:t>C</a:t>
            </a:r>
            <a:r>
              <a:rPr lang="en-US" sz="2800" dirty="0" smtClean="0"/>
              <a:t>onnectivity), is used to make it possible to access any data from any application, regardless of which (DBMS) is handling the data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JDBC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A JDBC driver allows a Java application/client to communicate with a SQL database. </a:t>
            </a:r>
          </a:p>
          <a:p>
            <a:r>
              <a:rPr lang="en-US" sz="2800" dirty="0" smtClean="0"/>
              <a:t>A JDBC driver is a Java class. </a:t>
            </a:r>
          </a:p>
          <a:p>
            <a:r>
              <a:rPr lang="en-US" sz="2800" dirty="0" smtClean="0"/>
              <a:t>A JDBC driver converts program (and typically SQL) requests for a particular database.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971800"/>
            <a:ext cx="6858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Developing JDBC Programs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The JDBC Interfaces </a:t>
            </a:r>
          </a:p>
        </p:txBody>
      </p:sp>
      <p:graphicFrame>
        <p:nvGraphicFramePr>
          <p:cNvPr id="107525" name="Object 4"/>
          <p:cNvGraphicFramePr>
            <a:graphicFrameLocks noChangeAspect="1"/>
          </p:cNvGraphicFramePr>
          <p:nvPr>
            <p:ph idx="1"/>
          </p:nvPr>
        </p:nvGraphicFramePr>
        <p:xfrm>
          <a:off x="1676400" y="2138363"/>
          <a:ext cx="5791200" cy="3500437"/>
        </p:xfrm>
        <a:graphic>
          <a:graphicData uri="http://schemas.openxmlformats.org/presentationml/2006/ole">
            <p:oleObj spid="_x0000_s29698" name="Picture" r:id="rId3" imgW="4000680" imgH="2171880" progId="Word.Picture.8">
              <p:embed/>
            </p:oleObj>
          </a:graphicData>
        </a:graphic>
      </p:graphicFrame>
      <p:pic>
        <p:nvPicPr>
          <p:cNvPr id="1075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9213" y="2209800"/>
            <a:ext cx="1375147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532" name="Line 12"/>
          <p:cNvSpPr>
            <a:spLocks noChangeShapeType="1"/>
          </p:cNvSpPr>
          <p:nvPr/>
        </p:nvSpPr>
        <p:spPr bwMode="auto">
          <a:xfrm flipH="1">
            <a:off x="5486400" y="25146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H="1">
            <a:off x="6705600" y="3276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 flipH="1">
            <a:off x="7162800" y="41910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 flipH="1">
            <a:off x="72390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JDBC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A JDBC driver allows a Java application/client to communicate with a SQL database. </a:t>
            </a:r>
          </a:p>
          <a:p>
            <a:r>
              <a:rPr lang="en-US" sz="2800" dirty="0" smtClean="0"/>
              <a:t>A JDBC driver is a Java class. </a:t>
            </a:r>
          </a:p>
          <a:p>
            <a:r>
              <a:rPr lang="en-US" sz="2800" dirty="0" smtClean="0"/>
              <a:t>A JDBC driver converts program (and typically SQL) requests for a particular database.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4008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Loading Drivers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76400"/>
            <a:ext cx="7086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Statement to load a driver: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Class.forName</a:t>
            </a:r>
            <a:r>
              <a:rPr lang="en-US" sz="2000" dirty="0" smtClean="0"/>
              <a:t>("</a:t>
            </a:r>
            <a:r>
              <a:rPr lang="en-US" sz="2000" dirty="0" err="1" smtClean="0">
                <a:solidFill>
                  <a:srgbClr val="0070C0"/>
                </a:solidFill>
              </a:rPr>
              <a:t>JDBCDriverClass</a:t>
            </a:r>
            <a:r>
              <a:rPr lang="en-US" sz="2000" dirty="0" smtClean="0"/>
              <a:t>");</a:t>
            </a:r>
          </a:p>
          <a:p>
            <a:pPr lvl="1">
              <a:lnSpc>
                <a:spcPct val="80000"/>
              </a:lnSpc>
            </a:pPr>
            <a:r>
              <a:rPr lang="en-US" sz="2000" b="1" dirty="0" smtClean="0"/>
              <a:t>or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DriverManager.registerDriver</a:t>
            </a:r>
            <a:r>
              <a:rPr lang="en-US" sz="2000" dirty="0" smtClean="0"/>
              <a:t>(new</a:t>
            </a:r>
            <a:r>
              <a:rPr lang="en-US" sz="2000" b="1" dirty="0" smtClean="0"/>
              <a:t> 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JDBCDriverClass</a:t>
            </a:r>
            <a:r>
              <a:rPr lang="en-US" sz="2000" dirty="0" smtClean="0"/>
              <a:t>());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 driver is a class.  For example:</a:t>
            </a:r>
          </a:p>
        </p:txBody>
      </p:sp>
      <p:graphicFrame>
        <p:nvGraphicFramePr>
          <p:cNvPr id="134204" name="Group 60"/>
          <p:cNvGraphicFramePr>
            <a:graphicFrameLocks noGrp="1"/>
          </p:cNvGraphicFramePr>
          <p:nvPr/>
        </p:nvGraphicFramePr>
        <p:xfrm>
          <a:off x="2133600" y="3500120"/>
          <a:ext cx="6705600" cy="1681480"/>
        </p:xfrm>
        <a:graphic>
          <a:graphicData uri="http://schemas.openxmlformats.org/drawingml/2006/table">
            <a:tbl>
              <a:tblPr/>
              <a:tblGrid>
                <a:gridCol w="1371600"/>
                <a:gridCol w="3352800"/>
                <a:gridCol w="19812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Database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Driver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Source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1FA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Access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sun.jdbc.odbc.JdbcOdbcDriver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Already in JDK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MySQL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com.mysql.jdbc.Driver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Website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Oracle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oracle.jdbc.driver.OracleDriver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Website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81" name="Rectangle 37"/>
          <p:cNvSpPr>
            <a:spLocks noChangeArrowheads="1"/>
          </p:cNvSpPr>
          <p:nvPr/>
        </p:nvSpPr>
        <p:spPr bwMode="auto">
          <a:xfrm>
            <a:off x="2057400" y="53340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</a:rPr>
              <a:t>The JDBC-ODBC driver for Access is bundled in JDK.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MySQL</a:t>
            </a:r>
            <a:r>
              <a:rPr lang="en-US" sz="2000" dirty="0">
                <a:latin typeface="Calibri" pitchFamily="34" charset="0"/>
              </a:rPr>
              <a:t> driver class is in mysqljdbc.jar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</a:rPr>
              <a:t> Oracle driver class is in classes12.jar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477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Establishing Connections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72390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Connection </a:t>
            </a:r>
            <a:r>
              <a:rPr lang="en-US" sz="2400" dirty="0" err="1" smtClean="0"/>
              <a:t>connection</a:t>
            </a:r>
            <a:r>
              <a:rPr lang="en-US" sz="2400" dirty="0" smtClean="0"/>
              <a:t> = </a:t>
            </a:r>
            <a:r>
              <a:rPr lang="en-US" sz="2400" dirty="0" err="1" smtClean="0"/>
              <a:t>DriverManager.getConnection</a:t>
            </a:r>
            <a:r>
              <a:rPr lang="en-US" sz="2400" dirty="0" smtClean="0"/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databaseURL</a:t>
            </a:r>
            <a:r>
              <a:rPr lang="en-US" sz="2400" dirty="0" smtClean="0"/>
              <a:t>);</a:t>
            </a:r>
          </a:p>
        </p:txBody>
      </p:sp>
      <p:graphicFrame>
        <p:nvGraphicFramePr>
          <p:cNvPr id="135214" name="Group 46"/>
          <p:cNvGraphicFramePr>
            <a:graphicFrameLocks noGrp="1"/>
          </p:cNvGraphicFramePr>
          <p:nvPr/>
        </p:nvGraphicFramePr>
        <p:xfrm>
          <a:off x="2133600" y="3413125"/>
          <a:ext cx="6781800" cy="2149475"/>
        </p:xfrm>
        <a:graphic>
          <a:graphicData uri="http://schemas.openxmlformats.org/drawingml/2006/table">
            <a:tbl>
              <a:tblPr/>
              <a:tblGrid>
                <a:gridCol w="1552575"/>
                <a:gridCol w="52292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Database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URL Pattern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E1FA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Access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jdbc:odbc:dataSource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MySQL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jdbc:mysql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://hostname/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dbname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Oracle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jdbc:oracle:thin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:@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hostname:port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#: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oracleDBSID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6477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Establishing Connections Examples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09800"/>
            <a:ext cx="72390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For Access: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DriverManager.getConnection</a:t>
            </a: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("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jdbc:odbc:ExampleMDBDataSource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For </a:t>
            </a:r>
            <a:r>
              <a:rPr lang="en-US" sz="2800" dirty="0" err="1" smtClean="0"/>
              <a:t>MySQL</a:t>
            </a:r>
            <a:r>
              <a:rPr lang="en-US" sz="2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DriverManager.getConnection</a:t>
            </a: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("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jdbc:mysql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/test");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For Oracle: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jdbc:oracle:thin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:@liang.armstrong.edu:1521:ora9i", "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scott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", "tiger");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64008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Creating and Executing Statements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7315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Creating statement: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 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connection.createStatement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Executing statement (for update, delete, insert):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 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statement.executeUpdate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("create table Temp (col1 char(5), col2 char(5))");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Executing statement (for select):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stmt.executeQuery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("select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mi,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from Student where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"  + " = 'Smith'");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64008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Processing </a:t>
            </a:r>
            <a:r>
              <a:rPr lang="en-US" sz="4000" b="1" dirty="0" err="1" smtClean="0">
                <a:solidFill>
                  <a:srgbClr val="0070C0"/>
                </a:solidFill>
              </a:rPr>
              <a:t>ResultSet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7315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Executing statement (for select):</a:t>
            </a:r>
          </a:p>
          <a:p>
            <a:pPr lvl="1">
              <a:lnSpc>
                <a:spcPct val="90000"/>
              </a:lnSpc>
            </a:pP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stmt.executeQuery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("select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mi,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from Student where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" + " ='Smith'");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Processing </a:t>
            </a:r>
            <a:r>
              <a:rPr lang="en-US" sz="2800" dirty="0" err="1" smtClean="0"/>
              <a:t>ResultSet</a:t>
            </a:r>
            <a:r>
              <a:rPr lang="en-US" sz="2800" dirty="0" smtClean="0"/>
              <a:t> (for select):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//Iterate through the result and print the student names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resultSet.next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resultSet.getString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 + " " +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resultSet.getString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(2) + " " +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resultSet.getString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(3));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What is a Database System? </a:t>
            </a:r>
          </a:p>
        </p:txBody>
      </p:sp>
      <p:graphicFrame>
        <p:nvGraphicFramePr>
          <p:cNvPr id="59397" name="Object 4"/>
          <p:cNvGraphicFramePr>
            <a:graphicFrameLocks noChangeAspect="1"/>
          </p:cNvGraphicFramePr>
          <p:nvPr>
            <p:ph idx="1"/>
          </p:nvPr>
        </p:nvGraphicFramePr>
        <p:xfrm>
          <a:off x="1752600" y="1444625"/>
          <a:ext cx="6553200" cy="4322257"/>
        </p:xfrm>
        <a:graphic>
          <a:graphicData uri="http://schemas.openxmlformats.org/presentationml/2006/ole">
            <p:oleObj spid="_x0000_s27650" name="Picture" r:id="rId3" imgW="3581280" imgH="2362320" progId="Word.Picture.8">
              <p:embed/>
            </p:oleObj>
          </a:graphicData>
        </a:graphic>
      </p:graphicFrame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553200" y="4267200"/>
            <a:ext cx="1981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e.g., Access,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MySQL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Oracle, and MS SQL Server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 flipV="1">
            <a:off x="5791200" y="4343400"/>
            <a:ext cx="762000" cy="3048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64008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Simple JDBC Example 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73152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java.sql.*;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SimpleJdbc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{ 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DriverManager.registerDriver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 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com.mysql.jdbc.Driver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DriverManager.getConnection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("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jdbc:mysql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/test");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Statement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connection.createStatement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statement.executeQuery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("select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mi,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from Student where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" + " = 'Smith'"); 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resultSet.next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resultSet.getString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(1) + "\t" +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resultSet.getString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(2) + "\t" +  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resultSet.getString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(3));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connection.close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 catch (Exception e)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System.err.println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("Exception: "+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Processing Statements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7010400" cy="4114800"/>
          </a:xfrm>
        </p:spPr>
        <p:txBody>
          <a:bodyPr/>
          <a:lstStyle/>
          <a:p>
            <a:r>
              <a:rPr lang="en-US" sz="2800" dirty="0" smtClean="0"/>
              <a:t>Once a connection to a particular database is established, it can be used to send SQL statements from your program to the database. </a:t>
            </a:r>
          </a:p>
          <a:p>
            <a:r>
              <a:rPr lang="en-US" sz="2800" dirty="0" smtClean="0"/>
              <a:t>JDBC provides the </a:t>
            </a:r>
            <a:r>
              <a:rPr lang="en-US" sz="2800" b="1" dirty="0" smtClean="0"/>
              <a:t>Statement, </a:t>
            </a:r>
            <a:r>
              <a:rPr lang="en-US" sz="2800" b="1" dirty="0" err="1" smtClean="0"/>
              <a:t>PreparedStatement</a:t>
            </a:r>
            <a:r>
              <a:rPr lang="en-US" sz="2800" b="1" dirty="0" smtClean="0"/>
              <a:t>, and </a:t>
            </a:r>
            <a:r>
              <a:rPr lang="en-US" sz="2800" b="1" dirty="0" err="1" smtClean="0"/>
              <a:t>CallableStatement</a:t>
            </a:r>
            <a:r>
              <a:rPr lang="en-US" sz="2800" dirty="0" smtClean="0"/>
              <a:t> interfaces to facilitate sending statements to a database for execution and receiving execution results from the database.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6324600" cy="1219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The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executeQuery</a:t>
            </a:r>
            <a:r>
              <a:rPr lang="en-US" sz="4000" b="1" dirty="0" smtClean="0">
                <a:solidFill>
                  <a:srgbClr val="0070C0"/>
                </a:solidFill>
              </a:rPr>
              <a:t>, and </a:t>
            </a:r>
            <a:r>
              <a:rPr lang="en-US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executeUpdate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Methods 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467600" cy="4495800"/>
          </a:xfrm>
        </p:spPr>
        <p:txBody>
          <a:bodyPr/>
          <a:lstStyle/>
          <a:p>
            <a:r>
              <a:rPr lang="en-US" sz="2400" dirty="0" smtClean="0"/>
              <a:t>The methods for executing SQL statements are execute, </a:t>
            </a:r>
            <a:r>
              <a:rPr lang="en-US" sz="2400" dirty="0" err="1" smtClean="0"/>
              <a:t>executeQuery</a:t>
            </a:r>
            <a:r>
              <a:rPr lang="en-US" sz="2400" dirty="0" smtClean="0"/>
              <a:t>, and </a:t>
            </a:r>
            <a:r>
              <a:rPr lang="en-US" sz="2400" dirty="0" err="1" smtClean="0"/>
              <a:t>executeUpdate</a:t>
            </a:r>
            <a:r>
              <a:rPr lang="en-US" sz="2400" dirty="0" smtClean="0"/>
              <a:t>, each of which accepts a string containing a SQL statement as an argument. </a:t>
            </a:r>
          </a:p>
          <a:p>
            <a:r>
              <a:rPr lang="en-US" sz="2400" dirty="0" smtClean="0"/>
              <a:t>This string is passed to the database for execution.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executeQuery</a:t>
            </a:r>
            <a:r>
              <a:rPr lang="en-US" sz="2400" dirty="0" smtClean="0"/>
              <a:t> method should be used if the execution produces a single result set, such as the SQL select statement.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err="1" smtClean="0"/>
              <a:t>executeUpdate</a:t>
            </a:r>
            <a:r>
              <a:rPr lang="en-US" sz="2400" dirty="0" smtClean="0"/>
              <a:t> method should be used if the statement results in a single update count or no update count, such as a SQL INSERT, DELETE, UPDATE, or DDL statement.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PreparedStatement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800600"/>
          </a:xfrm>
        </p:spPr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dirty="0" err="1" smtClean="0">
                <a:cs typeface="Times New Roman" pitchFamily="18" charset="0"/>
              </a:rPr>
              <a:t>PreparedStatement</a:t>
            </a:r>
            <a:r>
              <a:rPr lang="en-US" sz="2800" dirty="0" smtClean="0">
                <a:cs typeface="Times New Roman" pitchFamily="18" charset="0"/>
              </a:rPr>
              <a:t> interface is designed to execute dynamic SQL statements and SQL-stored procedures. </a:t>
            </a:r>
          </a:p>
          <a:p>
            <a:r>
              <a:rPr lang="en-US" sz="2800" dirty="0" smtClean="0">
                <a:cs typeface="Times New Roman" pitchFamily="18" charset="0"/>
              </a:rPr>
              <a:t>These SQL statements and stored procedures are precompiled for efficient use when repeatedly executed.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Font typeface="Monotype Sorts" pitchFamily="2" charset="2"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Font typeface="Monotype Sorts" pitchFamily="2" charset="2"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PreparedStatement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pstmt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connection.prepareStatement</a:t>
            </a:r>
            <a:endParaRPr lang="en-US" sz="16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Aft>
                <a:spcPts val="1200"/>
              </a:spcAft>
              <a:buFont typeface="Monotype Sorts" pitchFamily="2" charset="2"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("insert into Student (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mi,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+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Font typeface="Monotype Sorts" pitchFamily="2" charset="2"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values (?, ?, ?)");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Font typeface="Monotype Sorts" pitchFamily="2" charset="2"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Pstmt.setStirng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(1, name); ……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Questions</a:t>
            </a: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590800"/>
            <a:ext cx="206692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Database Application Systems </a:t>
            </a:r>
          </a:p>
        </p:txBody>
      </p:sp>
      <p:graphicFrame>
        <p:nvGraphicFramePr>
          <p:cNvPr id="103429" name="Object 4"/>
          <p:cNvGraphicFramePr>
            <a:graphicFrameLocks noChangeAspect="1"/>
          </p:cNvGraphicFramePr>
          <p:nvPr>
            <p:ph idx="1"/>
          </p:nvPr>
        </p:nvGraphicFramePr>
        <p:xfrm>
          <a:off x="1295400" y="1828800"/>
          <a:ext cx="7542245" cy="3810000"/>
        </p:xfrm>
        <a:graphic>
          <a:graphicData uri="http://schemas.openxmlformats.org/presentationml/2006/ole">
            <p:oleObj spid="_x0000_s28674" name="Picture" r:id="rId3" imgW="4800600" imgH="2362320" progId="Word.Picture.8">
              <p:embed/>
            </p:oleObj>
          </a:graphicData>
        </a:graphic>
      </p:graphicFrame>
      <p:sp>
        <p:nvSpPr>
          <p:cNvPr id="103434" name="AutoShape 10"/>
          <p:cNvSpPr>
            <a:spLocks noChangeArrowheads="1"/>
          </p:cNvSpPr>
          <p:nvPr/>
        </p:nvSpPr>
        <p:spPr bwMode="auto">
          <a:xfrm>
            <a:off x="5486400" y="1828800"/>
            <a:ext cx="2590800" cy="914400"/>
          </a:xfrm>
          <a:prstGeom prst="wedgeRoundRectCallout">
            <a:avLst>
              <a:gd name="adj1" fmla="val -33739"/>
              <a:gd name="adj2" fmla="val 73803"/>
              <a:gd name="adj3" fmla="val 16667"/>
            </a:avLst>
          </a:prstGeom>
          <a:solidFill>
            <a:srgbClr val="94CAF6">
              <a:alpha val="67999"/>
            </a:srgbClr>
          </a:solidFill>
          <a:ln w="28575">
            <a:solidFill>
              <a:srgbClr val="ABABFF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dirty="0"/>
              <a:t>The application program may use more than one DBMS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Examples of Simple SQL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010400" cy="44497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r>
              <a:rPr lang="en-US" sz="2800" dirty="0" smtClean="0"/>
              <a:t>Select statement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mi,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Student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deptId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'CS';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mi,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Student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deptId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'CS' and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zipCode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'31411';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Student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deptId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'CS' and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zipCode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'31411';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Examples of Simple SQL Statements,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10400" cy="43735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r>
              <a:rPr lang="en-US" sz="2800" dirty="0" smtClean="0"/>
              <a:t>Insert statement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insert into Course (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courseId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subjectId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courseNumber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title)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values ('11113', 'CSCI', '3720', 'Database Systems', 3);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Examples of Simple SQL Statements,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10400" cy="43735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r>
              <a:rPr lang="en-US" sz="2800" dirty="0" smtClean="0"/>
              <a:t>Update statement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update Course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numOfCredits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4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title = 'Database Systems';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Examples of Simple SQL Statements,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10400" cy="43735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r>
              <a:rPr lang="en-US" sz="2800" dirty="0" smtClean="0"/>
              <a:t>Delete statement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delete Course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title = 'Database System';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477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Java Database Connectivity (JDBC)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209800"/>
            <a:ext cx="7086600" cy="2057400"/>
          </a:xfrm>
        </p:spPr>
        <p:txBody>
          <a:bodyPr/>
          <a:lstStyle/>
          <a:p>
            <a:r>
              <a:rPr lang="en-US" sz="2800" dirty="0" smtClean="0"/>
              <a:t>Is a java API that allow java programs to access Database.</a:t>
            </a:r>
          </a:p>
          <a:p>
            <a:r>
              <a:rPr lang="en-US" sz="2800" dirty="0" smtClean="0"/>
              <a:t>The JDBC classes are contained in the Java package </a:t>
            </a:r>
            <a:r>
              <a:rPr lang="en-US" sz="2800" dirty="0" smtClean="0">
                <a:solidFill>
                  <a:srgbClr val="0070C0"/>
                </a:solidFill>
              </a:rPr>
              <a:t>java.sql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The Architecture of JDBC </a:t>
            </a:r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676399" y="1676400"/>
          <a:ext cx="6780287" cy="4619625"/>
        </p:xfrm>
        <a:graphic>
          <a:graphicData uri="http://schemas.openxmlformats.org/presentationml/2006/ole">
            <p:oleObj spid="_x0000_s47105" name="Picture" r:id="rId3" imgW="5200560" imgH="35434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FF0000"/>
          </a:solidFill>
          <a:round/>
          <a:headEnd type="none" w="sm" len="sm"/>
          <a:tailEnd type="stealth" w="sm" len="sm"/>
        </a:ln>
        <a:effectLst/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BFCI</Template>
  <TotalTime>2176</TotalTime>
  <Words>687</Words>
  <Application>Microsoft Office PowerPoint</Application>
  <PresentationFormat>On-screen Show (4:3)</PresentationFormat>
  <Paragraphs>152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BFCI</vt:lpstr>
      <vt:lpstr>Picture</vt:lpstr>
      <vt:lpstr>JAVA JDBC  Java Database Programming</vt:lpstr>
      <vt:lpstr>What is a Database System? </vt:lpstr>
      <vt:lpstr>Database Application Systems </vt:lpstr>
      <vt:lpstr>Examples of Simple SQL Statements</vt:lpstr>
      <vt:lpstr>Examples of Simple SQL Statements, cont.</vt:lpstr>
      <vt:lpstr>Examples of Simple SQL Statements, cont.</vt:lpstr>
      <vt:lpstr>Examples of Simple SQL Statements, cont.</vt:lpstr>
      <vt:lpstr>Java Database Connectivity (JDBC)</vt:lpstr>
      <vt:lpstr>The Architecture of JDBC </vt:lpstr>
      <vt:lpstr>The JDBC-ODBC Bridge</vt:lpstr>
      <vt:lpstr>JDBC Drivers</vt:lpstr>
      <vt:lpstr>Developing JDBC Programs </vt:lpstr>
      <vt:lpstr>The JDBC Interfaces </vt:lpstr>
      <vt:lpstr>JDBC Drivers</vt:lpstr>
      <vt:lpstr>Loading Drivers</vt:lpstr>
      <vt:lpstr>Establishing Connections</vt:lpstr>
      <vt:lpstr>Establishing Connections Examples</vt:lpstr>
      <vt:lpstr>Creating and Executing Statements</vt:lpstr>
      <vt:lpstr>Processing ResultSet</vt:lpstr>
      <vt:lpstr>Simple JDBC Example </vt:lpstr>
      <vt:lpstr>Processing Statements </vt:lpstr>
      <vt:lpstr>The executeQuery, and executeUpdate Methods </vt:lpstr>
      <vt:lpstr>PreparedStatement</vt:lpstr>
      <vt:lpstr>Questions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GUI</dc:title>
  <dc:creator>lamiaa</dc:creator>
  <cp:lastModifiedBy>lamiaa</cp:lastModifiedBy>
  <cp:revision>79</cp:revision>
  <dcterms:created xsi:type="dcterms:W3CDTF">2010-10-24T10:27:46Z</dcterms:created>
  <dcterms:modified xsi:type="dcterms:W3CDTF">2010-11-30T09:24:59Z</dcterms:modified>
</cp:coreProperties>
</file>